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6" r:id="rId11"/>
    <p:sldId id="269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90A2"/>
    <a:srgbClr val="FF3399"/>
    <a:srgbClr val="FF00FF"/>
    <a:srgbClr val="00A249"/>
    <a:srgbClr val="009999"/>
    <a:srgbClr val="FC8EC0"/>
    <a:srgbClr val="5CB3CE"/>
    <a:srgbClr val="419CA1"/>
    <a:srgbClr val="68BE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8AB8D-7889-4D15-9A9A-AA2EF785ECAB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5EB98-3ADE-406B-9CE2-BAF1F57545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8AB8D-7889-4D15-9A9A-AA2EF785ECAB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5EB98-3ADE-406B-9CE2-BAF1F57545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8AB8D-7889-4D15-9A9A-AA2EF785ECAB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5EB98-3ADE-406B-9CE2-BAF1F57545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8AB8D-7889-4D15-9A9A-AA2EF785ECAB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5EB98-3ADE-406B-9CE2-BAF1F57545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8AB8D-7889-4D15-9A9A-AA2EF785ECAB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5EB98-3ADE-406B-9CE2-BAF1F57545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8AB8D-7889-4D15-9A9A-AA2EF785ECAB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5EB98-3ADE-406B-9CE2-BAF1F57545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8AB8D-7889-4D15-9A9A-AA2EF785ECAB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5EB98-3ADE-406B-9CE2-BAF1F57545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8AB8D-7889-4D15-9A9A-AA2EF785ECAB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5EB98-3ADE-406B-9CE2-BAF1F57545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8AB8D-7889-4D15-9A9A-AA2EF785ECAB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5EB98-3ADE-406B-9CE2-BAF1F57545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8AB8D-7889-4D15-9A9A-AA2EF785ECAB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5EB98-3ADE-406B-9CE2-BAF1F57545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8AB8D-7889-4D15-9A9A-AA2EF785ECAB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5EB98-3ADE-406B-9CE2-BAF1F57545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78AB8D-7889-4D15-9A9A-AA2EF785ECAB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5EB98-3ADE-406B-9CE2-BAF1F575455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11960" y="476673"/>
            <a:ext cx="4320480" cy="1470025"/>
          </a:xfrm>
        </p:spPr>
        <p:txBody>
          <a:bodyPr>
            <a:normAutofit fontScale="90000"/>
          </a:bodyPr>
          <a:lstStyle/>
          <a:p>
            <a:pPr algn="r"/>
            <a:r>
              <a:rPr lang="hu-HU" sz="3200" b="1" dirty="0">
                <a:solidFill>
                  <a:srgbClr val="4290A2"/>
                </a:solidFill>
              </a:rPr>
              <a:t>TianDe mezoroller:</a:t>
            </a:r>
            <a:br>
              <a:rPr lang="hu-HU" sz="3200" b="1" dirty="0">
                <a:solidFill>
                  <a:srgbClr val="4290A2"/>
                </a:solidFill>
              </a:rPr>
            </a:br>
            <a:r>
              <a:rPr lang="hu-HU" sz="3200" b="1" dirty="0">
                <a:solidFill>
                  <a:srgbClr val="4290A2"/>
                </a:solidFill>
              </a:rPr>
              <a:t>a szépségért többé nem kell áldozatot hozni!</a:t>
            </a:r>
            <a:endParaRPr lang="ru-RU" sz="3200" dirty="0">
              <a:solidFill>
                <a:srgbClr val="4290A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20072" y="2060848"/>
            <a:ext cx="3600400" cy="1296144"/>
          </a:xfrm>
        </p:spPr>
        <p:txBody>
          <a:bodyPr>
            <a:normAutofit/>
          </a:bodyPr>
          <a:lstStyle/>
          <a:p>
            <a:pPr algn="l">
              <a:lnSpc>
                <a:spcPts val="2000"/>
              </a:lnSpc>
            </a:pPr>
            <a:r>
              <a:rPr lang="hu-HU" sz="1600" i="1" dirty="0"/>
              <a:t>„Ritkán, keveset és a megfelelő helyre!”</a:t>
            </a:r>
            <a:endParaRPr lang="en-US" sz="1600" i="1" dirty="0"/>
          </a:p>
          <a:p>
            <a:pPr algn="l">
              <a:lnSpc>
                <a:spcPts val="2000"/>
              </a:lnSpc>
            </a:pPr>
            <a:r>
              <a:rPr lang="hu-HU" sz="1600" i="1" dirty="0"/>
              <a:t>(Michel </a:t>
            </a:r>
            <a:r>
              <a:rPr lang="hu-HU" sz="1600" i="1" dirty="0" err="1"/>
              <a:t>Pistor</a:t>
            </a:r>
            <a:r>
              <a:rPr lang="hu-HU" sz="1600" i="1" dirty="0"/>
              <a:t> orvos,</a:t>
            </a:r>
            <a:r>
              <a:rPr lang="ru-RU" sz="1600" i="1" dirty="0"/>
              <a:t> </a:t>
            </a:r>
            <a:endParaRPr lang="en-US" sz="1600" i="1" dirty="0"/>
          </a:p>
          <a:p>
            <a:pPr algn="l">
              <a:lnSpc>
                <a:spcPts val="2000"/>
              </a:lnSpc>
            </a:pPr>
            <a:r>
              <a:rPr lang="hu-HU" sz="1600" i="1" dirty="0"/>
              <a:t>a mezoterápia kidolgozója.)</a:t>
            </a:r>
            <a:endParaRPr lang="ru-RU" sz="1600" i="1" dirty="0"/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4860032" y="3356992"/>
            <a:ext cx="424847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000" b="1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A mezoterápia</a:t>
            </a:r>
            <a:r>
              <a:rPr kumimoji="0" lang="hu-HU" sz="2000" b="1" i="0" u="none" strike="noStrike" cap="none" normalizeH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házi alternatívája: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0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A mezoroller ára alacsonyabb egyetlen</a:t>
            </a:r>
            <a:r>
              <a:rPr kumimoji="0" lang="hu-HU" sz="2000" b="0" i="0" u="none" strike="noStrike" cap="none" normalizeH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hu-HU" sz="20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mezoterápiás kezelés</a:t>
            </a:r>
            <a:r>
              <a:rPr kumimoji="0" lang="hu-HU" sz="2000" b="0" i="0" u="none" strike="noStrike" cap="none" normalizeH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hu-HU" sz="20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költségénél.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0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Egy mezoterápiás kúra = 6-8</a:t>
            </a:r>
            <a:r>
              <a:rPr kumimoji="0" lang="hu-HU" sz="2000" b="0" i="0" u="none" strike="noStrike" cap="none" normalizeH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kezelés.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Autofit/>
          </a:bodyPr>
          <a:lstStyle/>
          <a:p>
            <a:r>
              <a:rPr lang="hu-HU" sz="3200" b="1" dirty="0">
                <a:solidFill>
                  <a:schemeClr val="bg1"/>
                </a:solidFill>
              </a:rPr>
              <a:t>NANO CORRECTOR – botox hatás – </a:t>
            </a:r>
            <a:br>
              <a:rPr lang="ru-RU" sz="3200" dirty="0">
                <a:solidFill>
                  <a:schemeClr val="bg1"/>
                </a:solidFill>
              </a:rPr>
            </a:br>
            <a:r>
              <a:rPr lang="hu-HU" sz="3200" b="1" dirty="0">
                <a:solidFill>
                  <a:schemeClr val="bg1"/>
                </a:solidFill>
              </a:rPr>
              <a:t>a botox injekciók veszélytelen alternatívája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755576" y="3501009"/>
            <a:ext cx="7920880" cy="2520280"/>
          </a:xfrm>
        </p:spPr>
        <p:txBody>
          <a:bodyPr>
            <a:normAutofit fontScale="92500"/>
          </a:bodyPr>
          <a:lstStyle/>
          <a:p>
            <a:pPr indent="0">
              <a:lnSpc>
                <a:spcPts val="2200"/>
              </a:lnSpc>
              <a:spcBef>
                <a:spcPts val="0"/>
              </a:spcBef>
              <a:buNone/>
            </a:pP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</a:t>
            </a:r>
            <a:r>
              <a:rPr lang="hu-HU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</a:t>
            </a:r>
            <a:r>
              <a:rPr lang="hu-HU" sz="2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transzdermális</a:t>
            </a:r>
            <a:r>
              <a:rPr lang="hu-HU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komplex aktív komponensei: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lnSpc>
                <a:spcPts val="2200"/>
              </a:lnSpc>
              <a:spcBef>
                <a:spcPts val="0"/>
              </a:spcBef>
              <a:buNone/>
            </a:pP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lnSpc>
                <a:spcPts val="2200"/>
              </a:lnSpc>
              <a:spcBef>
                <a:spcPts val="0"/>
              </a:spcBef>
              <a:buNone/>
            </a:pPr>
            <a:r>
              <a:rPr lang="hu-HU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Hexapeptid-30</a:t>
            </a:r>
            <a:r>
              <a:rPr lang="hu-HU" sz="2000" b="1" dirty="0">
                <a:solidFill>
                  <a:srgbClr val="4290A2"/>
                </a:solidFill>
              </a:rPr>
              <a:t> </a:t>
            </a:r>
            <a:r>
              <a:rPr lang="hu-H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 a </a:t>
            </a:r>
            <a:r>
              <a:rPr lang="hu-HU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botulotoxin</a:t>
            </a:r>
            <a:r>
              <a:rPr lang="hu-H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veszélytelen megfelelője,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u-H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az izomlazító szerek (</a:t>
            </a:r>
            <a:r>
              <a:rPr lang="hu-HU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miorelaxánsok</a:t>
            </a:r>
            <a:r>
              <a:rPr lang="hu-H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 új generációja.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lnSpc>
                <a:spcPts val="2200"/>
              </a:lnSpc>
              <a:spcBef>
                <a:spcPts val="0"/>
              </a:spcBef>
              <a:buNone/>
            </a:pPr>
            <a:r>
              <a:rPr lang="hu-HU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Tripeptid-3 </a:t>
            </a:r>
            <a:r>
              <a:rPr lang="hu-H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 az irharéteg mátrix szerkezetének a kollagén, az elasztin és a fibroblasztok szintézisét serkentő  peptid helyreállítója.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lnSpc>
                <a:spcPts val="2200"/>
              </a:lnSpc>
              <a:spcBef>
                <a:spcPts val="0"/>
              </a:spcBef>
              <a:buNone/>
            </a:pPr>
            <a:r>
              <a:rPr lang="hu-HU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Hialuronsav </a:t>
            </a:r>
            <a:r>
              <a:rPr lang="hu-H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 a bőr szuperhidratálója.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lnSpc>
                <a:spcPts val="2200"/>
              </a:lnSpc>
              <a:spcBef>
                <a:spcPts val="0"/>
              </a:spcBef>
              <a:buNone/>
            </a:pPr>
            <a:r>
              <a:rPr lang="hu-H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hialuronsav egyetlen molekulája képes akár ezer vízmolekulát is megkötni!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755576" y="6021289"/>
            <a:ext cx="59766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hu-HU" sz="2400" b="1" dirty="0">
                <a:solidFill>
                  <a:srgbClr val="4290A2"/>
                </a:solidFill>
                <a:latin typeface="+mj-lt"/>
                <a:ea typeface="Calibri" pitchFamily="34" charset="0"/>
                <a:cs typeface="Times New Roman" pitchFamily="18" charset="0"/>
              </a:rPr>
              <a:t>Már 7 nap múlva szemmel látható eredmény!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4290A2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hu-HU" sz="3200" b="1" dirty="0">
                <a:solidFill>
                  <a:srgbClr val="4290A2"/>
                </a:solidFill>
              </a:rPr>
              <a:t>A </a:t>
            </a:r>
            <a:r>
              <a:rPr lang="hu-HU" sz="3200" b="1" dirty="0" err="1">
                <a:solidFill>
                  <a:srgbClr val="4290A2"/>
                </a:solidFill>
              </a:rPr>
              <a:t>nanokorrektor</a:t>
            </a:r>
            <a:r>
              <a:rPr lang="hu-HU" sz="3200" b="1" dirty="0">
                <a:solidFill>
                  <a:srgbClr val="4290A2"/>
                </a:solidFill>
              </a:rPr>
              <a:t> használata:</a:t>
            </a:r>
            <a:endParaRPr lang="ru-RU" sz="3200" dirty="0">
              <a:solidFill>
                <a:srgbClr val="4290A2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95536" y="4581129"/>
            <a:ext cx="8291264" cy="2088232"/>
          </a:xfrm>
        </p:spPr>
        <p:txBody>
          <a:bodyPr>
            <a:normAutofit/>
          </a:bodyPr>
          <a:lstStyle/>
          <a:p>
            <a:pPr marL="0" indent="0">
              <a:lnSpc>
                <a:spcPts val="2400"/>
              </a:lnSpc>
              <a:buNone/>
            </a:pPr>
            <a:endParaRPr lang="hu-HU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lnSpc>
                <a:spcPts val="2400"/>
              </a:lnSpc>
              <a:buNone/>
            </a:pPr>
            <a:r>
              <a:rPr lang="hu-H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1. Az adagolócsövecske segítségével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u-H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ujja végére vigyen fel néhány csepp </a:t>
            </a:r>
            <a:r>
              <a:rPr lang="hu-HU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mezokoktélt</a:t>
            </a:r>
            <a:r>
              <a:rPr lang="hu-H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majd  simítsa azt szét megtisztított arcbőrén!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lnSpc>
                <a:spcPts val="2400"/>
              </a:lnSpc>
              <a:buNone/>
            </a:pPr>
            <a:r>
              <a:rPr lang="hu-H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2. Egy kevés </a:t>
            </a:r>
            <a:r>
              <a:rPr lang="hu-HU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mikrokapszulát</a:t>
            </a:r>
            <a:r>
              <a:rPr lang="hu-H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vigyen fel ujjbegyére, és gyengéden ütögető mozdulatokkal oszlassa el arcbőre </a:t>
            </a:r>
            <a:r>
              <a:rPr lang="hu-HU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mezokoktéllal</a:t>
            </a:r>
            <a:r>
              <a:rPr lang="hu-H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megdolgozott problémás részein.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4221088"/>
            <a:ext cx="412292" cy="369332"/>
          </a:xfrm>
          <a:prstGeom prst="rect">
            <a:avLst/>
          </a:prstGeom>
          <a:solidFill>
            <a:schemeClr val="accent6"/>
          </a:solidFill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1.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4221088"/>
            <a:ext cx="412292" cy="369332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2.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6512" y="980728"/>
            <a:ext cx="4320480" cy="1143000"/>
          </a:xfrm>
        </p:spPr>
        <p:txBody>
          <a:bodyPr>
            <a:noAutofit/>
          </a:bodyPr>
          <a:lstStyle/>
          <a:p>
            <a:r>
              <a:rPr lang="hu-HU" sz="3200" b="1" dirty="0">
                <a:solidFill>
                  <a:schemeClr val="bg1"/>
                </a:solidFill>
              </a:rPr>
              <a:t>Mezoroller</a:t>
            </a:r>
            <a:br>
              <a:rPr lang="ru-RU" sz="3200" b="1" dirty="0">
                <a:solidFill>
                  <a:schemeClr val="bg1"/>
                </a:solidFill>
              </a:rPr>
            </a:br>
            <a:r>
              <a:rPr lang="hu-HU" sz="3200" b="1" dirty="0">
                <a:solidFill>
                  <a:schemeClr val="bg1"/>
                </a:solidFill>
              </a:rPr>
              <a:t>+ NANO CORRECTOR</a:t>
            </a:r>
            <a:br>
              <a:rPr lang="en-US" sz="3200" b="1" dirty="0">
                <a:solidFill>
                  <a:schemeClr val="bg1"/>
                </a:solidFill>
              </a:rPr>
            </a:br>
            <a:r>
              <a:rPr lang="hu-HU" sz="3200" b="1" dirty="0">
                <a:solidFill>
                  <a:schemeClr val="bg1"/>
                </a:solidFill>
              </a:rPr>
              <a:t> lifting hatás</a:t>
            </a:r>
            <a:br>
              <a:rPr lang="ru-RU" sz="3200" b="1" dirty="0">
                <a:solidFill>
                  <a:schemeClr val="bg1"/>
                </a:solidFill>
              </a:rPr>
            </a:br>
            <a:r>
              <a:rPr lang="hu-HU" sz="3200" b="1" dirty="0">
                <a:solidFill>
                  <a:schemeClr val="bg1"/>
                </a:solidFill>
              </a:rPr>
              <a:t>az arcbőr sebészeti eljárással történő feszesítése helyett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67544" y="3252117"/>
            <a:ext cx="8229600" cy="3777283"/>
          </a:xfrm>
        </p:spPr>
        <p:txBody>
          <a:bodyPr>
            <a:noAutofit/>
          </a:bodyPr>
          <a:lstStyle/>
          <a:p>
            <a:pPr>
              <a:lnSpc>
                <a:spcPts val="2200"/>
              </a:lnSpc>
              <a:buNone/>
            </a:pPr>
            <a:r>
              <a:rPr lang="hu-HU" sz="2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</a:t>
            </a:r>
            <a:r>
              <a:rPr lang="hu-HU" sz="22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transzdermális</a:t>
            </a:r>
            <a:r>
              <a:rPr lang="hu-HU" sz="2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komplex aktív összetevői:</a:t>
            </a:r>
          </a:p>
          <a:p>
            <a:pPr>
              <a:lnSpc>
                <a:spcPts val="2200"/>
              </a:lnSpc>
              <a:buNone/>
            </a:pPr>
            <a:endParaRPr lang="ru-RU" sz="2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ts val="2200"/>
              </a:lnSpc>
              <a:buNone/>
            </a:pPr>
            <a:r>
              <a:rPr lang="hu-HU" sz="2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Kollagén</a:t>
            </a:r>
            <a:r>
              <a:rPr lang="hu-H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u-HU" sz="2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 </a:t>
            </a:r>
            <a:r>
              <a:rPr lang="hu-HU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„a fiatalság fehérjéje”.</a:t>
            </a:r>
            <a:endParaRPr lang="ru-RU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lnSpc>
                <a:spcPts val="2200"/>
              </a:lnSpc>
              <a:buNone/>
            </a:pPr>
            <a:r>
              <a:rPr lang="hu-HU" sz="22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Hidralizált</a:t>
            </a:r>
            <a:r>
              <a:rPr lang="hu-HU" sz="2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kollagén – </a:t>
            </a:r>
            <a:r>
              <a:rPr lang="ru-RU" sz="2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u-HU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megnövelt felszívódó képességű kollagén</a:t>
            </a:r>
            <a:r>
              <a:rPr lang="ru-RU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>
              <a:lnSpc>
                <a:spcPts val="2200"/>
              </a:lnSpc>
              <a:buNone/>
            </a:pPr>
            <a:r>
              <a:rPr lang="hu-HU" sz="22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Béta-glükán</a:t>
            </a:r>
            <a:r>
              <a:rPr lang="hu-HU" sz="2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– </a:t>
            </a:r>
            <a:r>
              <a:rPr lang="hu-HU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bőr immunserkentője.</a:t>
            </a:r>
            <a:endParaRPr lang="ru-RU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ts val="2200"/>
              </a:lnSpc>
              <a:buNone/>
            </a:pPr>
            <a:r>
              <a:rPr lang="hu-HU" sz="22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Glükozamin</a:t>
            </a:r>
            <a:r>
              <a:rPr lang="hu-HU" sz="2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– </a:t>
            </a:r>
            <a:r>
              <a:rPr lang="hu-HU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hialuronsav  termelésének serkentője.</a:t>
            </a:r>
            <a:endParaRPr lang="ru-RU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ts val="2200"/>
              </a:lnSpc>
              <a:buNone/>
            </a:pPr>
            <a:r>
              <a:rPr lang="hu-HU" sz="2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Hialuronsav – </a:t>
            </a:r>
            <a:r>
              <a:rPr lang="hu-HU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bőr szuperhidratálója.</a:t>
            </a:r>
            <a:endParaRPr lang="ru-RU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ts val="2200"/>
              </a:lnSpc>
              <a:buNone/>
            </a:pPr>
            <a:r>
              <a:rPr lang="hu-HU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hialuronsav </a:t>
            </a:r>
            <a:r>
              <a:rPr lang="ru-RU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r>
              <a:rPr lang="hu-HU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molekulája képes ezer vízmolekulát megkötni!</a:t>
            </a:r>
            <a:endParaRPr lang="ru-RU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ts val="2200"/>
              </a:lnSpc>
              <a:buNone/>
            </a:pPr>
            <a:endParaRPr lang="ru-RU" sz="2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ts val="2200"/>
              </a:lnSpc>
              <a:buNone/>
            </a:pPr>
            <a:r>
              <a:rPr lang="hu-HU" sz="2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Már 7 nap múlva szemmel látható eredmény!</a:t>
            </a:r>
            <a:endParaRPr lang="ru-RU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0" y="3645024"/>
            <a:ext cx="9144000" cy="79208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hu-HU" sz="2400" dirty="0">
                <a:solidFill>
                  <a:srgbClr val="4290A2"/>
                </a:solidFill>
              </a:rPr>
              <a:t>Mezoroller – kézen fogva vezeti Önt a szépség és a fiatalság világába!</a:t>
            </a:r>
            <a:endParaRPr lang="ru-RU" sz="2400" dirty="0">
              <a:solidFill>
                <a:srgbClr val="4290A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436510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4290A2"/>
                </a:solidFill>
              </a:rPr>
              <a:t>www.tiande.ru</a:t>
            </a:r>
            <a:endParaRPr lang="ru-RU" sz="3200" dirty="0">
              <a:solidFill>
                <a:srgbClr val="4290A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6512" y="260649"/>
            <a:ext cx="3672408" cy="1872208"/>
          </a:xfrm>
        </p:spPr>
        <p:txBody>
          <a:bodyPr>
            <a:normAutofit/>
          </a:bodyPr>
          <a:lstStyle/>
          <a:p>
            <a:r>
              <a:rPr lang="hu-HU" sz="3200" b="1" dirty="0">
                <a:solidFill>
                  <a:srgbClr val="4290A2"/>
                </a:solidFill>
              </a:rPr>
              <a:t>Mezoroller:</a:t>
            </a:r>
            <a:br>
              <a:rPr lang="en-US" sz="3200" b="1" dirty="0">
                <a:solidFill>
                  <a:srgbClr val="4290A2"/>
                </a:solidFill>
              </a:rPr>
            </a:br>
            <a:r>
              <a:rPr lang="hu-HU" sz="3200" b="1" dirty="0">
                <a:solidFill>
                  <a:srgbClr val="4290A2"/>
                </a:solidFill>
              </a:rPr>
              <a:t>kollagén indukciós terápia</a:t>
            </a:r>
            <a:endParaRPr lang="ru-RU" sz="3200" dirty="0">
              <a:solidFill>
                <a:srgbClr val="4290A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2708920"/>
            <a:ext cx="4248472" cy="2808312"/>
          </a:xfrm>
        </p:spPr>
        <p:txBody>
          <a:bodyPr>
            <a:normAutofit/>
          </a:bodyPr>
          <a:lstStyle/>
          <a:p>
            <a:pPr marL="0">
              <a:lnSpc>
                <a:spcPts val="2400"/>
              </a:lnSpc>
              <a:buNone/>
            </a:pPr>
            <a:r>
              <a:rPr lang="hu-H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„fiatalság fehérjéje”: az emberi kollagén 40 %-a a </a:t>
            </a:r>
          </a:p>
          <a:p>
            <a:pPr marL="0">
              <a:lnSpc>
                <a:spcPts val="2400"/>
              </a:lnSpc>
              <a:buNone/>
            </a:pPr>
            <a:r>
              <a:rPr lang="hu-H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bőrben található, ezért a bőr a ráncok megjelenésével elsőként reagál a kollagén hiányára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r>
              <a:rPr lang="hu-H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>
              <a:lnSpc>
                <a:spcPts val="2400"/>
              </a:lnSpc>
              <a:buNone/>
            </a:pPr>
            <a:r>
              <a:rPr lang="hu-H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mezoroller serkenti a kollagéntermelést.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u-HU" sz="3200" b="1" dirty="0">
                <a:solidFill>
                  <a:schemeClr val="bg1"/>
                </a:solidFill>
              </a:rPr>
              <a:t>Laza kézmozdulatokkal fiatalítsa vissza bőrét!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4725144"/>
            <a:ext cx="8604448" cy="1828800"/>
          </a:xfrm>
        </p:spPr>
        <p:txBody>
          <a:bodyPr>
            <a:normAutofit/>
          </a:bodyPr>
          <a:lstStyle/>
          <a:p>
            <a:pPr marL="0">
              <a:lnSpc>
                <a:spcPts val="2400"/>
              </a:lnSpc>
              <a:buNone/>
            </a:pPr>
            <a:r>
              <a:rPr lang="hu-H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sebészeti műszerek előállítására használt orvosi</a:t>
            </a:r>
          </a:p>
          <a:p>
            <a:pPr marL="0">
              <a:lnSpc>
                <a:spcPts val="2400"/>
              </a:lnSpc>
              <a:buNone/>
            </a:pPr>
            <a:r>
              <a:rPr lang="hu-H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fémből készült mikrotűk.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>
              <a:lnSpc>
                <a:spcPts val="2400"/>
              </a:lnSpc>
              <a:buNone/>
            </a:pPr>
            <a:r>
              <a:rPr lang="hu-H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mikrotűk vastagsága megegyezik az emberi hajszáléval.</a:t>
            </a:r>
          </a:p>
          <a:p>
            <a:pPr marL="0">
              <a:lnSpc>
                <a:spcPts val="2400"/>
              </a:lnSpc>
              <a:buNone/>
            </a:pPr>
            <a:r>
              <a:rPr lang="hu-H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mikrotű hossza – 0,2 mm.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"/>
            <a:ext cx="4392488" cy="1584176"/>
          </a:xfrm>
        </p:spPr>
        <p:txBody>
          <a:bodyPr>
            <a:normAutofit/>
          </a:bodyPr>
          <a:lstStyle/>
          <a:p>
            <a:r>
              <a:rPr lang="hu-HU" sz="3200" b="1" dirty="0">
                <a:solidFill>
                  <a:schemeClr val="bg1"/>
                </a:solidFill>
              </a:rPr>
              <a:t>A kozmetikai szerek házhozszállítása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5517232"/>
            <a:ext cx="6480720" cy="936104"/>
          </a:xfrm>
        </p:spPr>
        <p:txBody>
          <a:bodyPr>
            <a:normAutofit/>
          </a:bodyPr>
          <a:lstStyle/>
          <a:p>
            <a:pPr marL="0">
              <a:lnSpc>
                <a:spcPts val="2400"/>
              </a:lnSpc>
              <a:buNone/>
            </a:pPr>
            <a:r>
              <a:rPr lang="hu-H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mezoroller 90%-osra növeli a krémek</a:t>
            </a:r>
          </a:p>
          <a:p>
            <a:pPr marL="0">
              <a:lnSpc>
                <a:spcPts val="2400"/>
              </a:lnSpc>
              <a:buNone/>
            </a:pPr>
            <a:r>
              <a:rPr lang="hu-H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és a szérumok hatékonyságát.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4284752" y="1556793"/>
            <a:ext cx="504056" cy="720080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2843808" y="1556793"/>
            <a:ext cx="504056" cy="720080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3581812" y="1560201"/>
            <a:ext cx="504056" cy="720080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/>
          </a:bodyPr>
          <a:lstStyle/>
          <a:p>
            <a:r>
              <a:rPr lang="hu-HU" sz="3200" b="1" dirty="0">
                <a:solidFill>
                  <a:schemeClr val="bg1"/>
                </a:solidFill>
              </a:rPr>
              <a:t>A mezoroller segít: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8864" y="3212976"/>
            <a:ext cx="8229600" cy="3888432"/>
          </a:xfrm>
        </p:spPr>
        <p:txBody>
          <a:bodyPr>
            <a:normAutofit/>
          </a:bodyPr>
          <a:lstStyle/>
          <a:p>
            <a:pPr marL="288000">
              <a:lnSpc>
                <a:spcPts val="2400"/>
              </a:lnSpc>
              <a:buNone/>
            </a:pPr>
            <a:r>
              <a:rPr lang="hu-HU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1. Megszabadulni az öregedés ismertetőjegyeitől: csökkenteni a ráncok mélységét, késleltetni az új ráncok megjelenését;</a:t>
            </a:r>
            <a:endParaRPr lang="ru-RU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8000">
              <a:lnSpc>
                <a:spcPts val="2400"/>
              </a:lnSpc>
              <a:buNone/>
            </a:pPr>
            <a:r>
              <a:rPr lang="hu-HU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2. Kialakítani az arc határozott kontúrját, növelni a bőr feszességét és rugalmasságát;</a:t>
            </a:r>
          </a:p>
          <a:p>
            <a:pPr marL="288000">
              <a:lnSpc>
                <a:spcPts val="2400"/>
              </a:lnSpc>
              <a:buNone/>
            </a:pPr>
            <a:r>
              <a:rPr lang="hu-HU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3. Eltüntetni a hegeket (a pattanástól származó vagy égés okozta sebhelyeket), az ernyedt barázdákat és a narancsbőrt;</a:t>
            </a:r>
            <a:endParaRPr lang="ru-RU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8000">
              <a:lnSpc>
                <a:spcPts val="2400"/>
              </a:lnSpc>
              <a:buNone/>
            </a:pPr>
            <a:r>
              <a:rPr lang="hu-HU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4. Javítani a bőr általános állapotát: hidratálni, összehúzni a pórusokat, csökkenteni a bőr alatti zsírtermelődést;</a:t>
            </a:r>
            <a:endParaRPr lang="ru-RU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>
              <a:lnSpc>
                <a:spcPts val="2400"/>
              </a:lnSpc>
              <a:buNone/>
            </a:pPr>
            <a:r>
              <a:rPr lang="hu-HU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5. Megszüntetni a bőr pigmentációját;</a:t>
            </a:r>
            <a:endParaRPr lang="ru-RU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>
              <a:lnSpc>
                <a:spcPts val="2400"/>
              </a:lnSpc>
              <a:buNone/>
            </a:pPr>
            <a:r>
              <a:rPr lang="hu-HU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6. Serkenteni a hajnövekedést.</a:t>
            </a:r>
            <a:endParaRPr lang="ru-RU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44016"/>
            <a:ext cx="8229600" cy="1052736"/>
          </a:xfrm>
        </p:spPr>
        <p:txBody>
          <a:bodyPr>
            <a:normAutofit/>
          </a:bodyPr>
          <a:lstStyle/>
          <a:p>
            <a:r>
              <a:rPr lang="hu-HU" sz="3200" b="1" dirty="0">
                <a:solidFill>
                  <a:schemeClr val="bg1"/>
                </a:solidFill>
              </a:rPr>
              <a:t>A mezoroller használata: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648477"/>
            <a:ext cx="8229600" cy="2236907"/>
          </a:xfrm>
        </p:spPr>
        <p:txBody>
          <a:bodyPr>
            <a:normAutofit/>
          </a:bodyPr>
          <a:lstStyle/>
          <a:p>
            <a:pPr>
              <a:lnSpc>
                <a:spcPts val="2400"/>
              </a:lnSpc>
              <a:buNone/>
            </a:pPr>
            <a:r>
              <a:rPr lang="hu-H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1. lépés – a bőr letisztítása.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ts val="2400"/>
              </a:lnSpc>
              <a:buNone/>
            </a:pPr>
            <a:r>
              <a:rPr lang="hu-H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2. lépés – az aktív összetevők felvitele a bőrre.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ts val="2400"/>
              </a:lnSpc>
              <a:buNone/>
            </a:pPr>
            <a:r>
              <a:rPr lang="hu-H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3. lépés – a mezoroller használata.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ts val="2400"/>
              </a:lnSpc>
              <a:buNone/>
            </a:pPr>
            <a:r>
              <a:rPr lang="hu-H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4. lépés – a kozmetikum ismételt felvitele.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ts val="2400"/>
              </a:lnSpc>
              <a:buNone/>
            </a:pPr>
            <a:r>
              <a:rPr lang="hu-H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5. lépés – a mezoroller megtisztítása.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3513202"/>
            <a:ext cx="64087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  <a:buNone/>
            </a:pPr>
            <a:r>
              <a:rPr lang="hu-HU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kezelés időtartama – 5-10 perc. </a:t>
            </a:r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>
              <a:lnSpc>
                <a:spcPts val="2400"/>
              </a:lnSpc>
              <a:buNone/>
            </a:pPr>
            <a:r>
              <a:rPr lang="hu-HU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kezelés gyakorisága – hetente 3-4 alkalommal.</a:t>
            </a:r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2780928"/>
            <a:ext cx="412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1.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51720" y="2780928"/>
            <a:ext cx="412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851920" y="2780928"/>
            <a:ext cx="412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508104" y="2780928"/>
            <a:ext cx="412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236296" y="2780928"/>
            <a:ext cx="412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6512" y="476672"/>
            <a:ext cx="4197152" cy="1143000"/>
          </a:xfrm>
        </p:spPr>
        <p:txBody>
          <a:bodyPr>
            <a:noAutofit/>
          </a:bodyPr>
          <a:lstStyle/>
          <a:p>
            <a:r>
              <a:rPr lang="hu-HU" sz="3200" b="1" dirty="0">
                <a:solidFill>
                  <a:srgbClr val="4290A2"/>
                </a:solidFill>
              </a:rPr>
              <a:t>A mezoroller</a:t>
            </a:r>
            <a:r>
              <a:rPr lang="ru-RU" sz="3200" b="1" dirty="0">
                <a:solidFill>
                  <a:srgbClr val="4290A2"/>
                </a:solidFill>
              </a:rPr>
              <a:t> </a:t>
            </a:r>
            <a:r>
              <a:rPr lang="hu-HU" sz="3200" b="1" dirty="0">
                <a:solidFill>
                  <a:srgbClr val="4290A2"/>
                </a:solidFill>
              </a:rPr>
              <a:t>használatával járó</a:t>
            </a:r>
            <a:r>
              <a:rPr lang="ru-RU" sz="3200" b="1" dirty="0">
                <a:solidFill>
                  <a:srgbClr val="4290A2"/>
                </a:solidFill>
              </a:rPr>
              <a:t> </a:t>
            </a:r>
            <a:r>
              <a:rPr lang="hu-HU" sz="3200" b="1" dirty="0">
                <a:solidFill>
                  <a:srgbClr val="4290A2"/>
                </a:solidFill>
              </a:rPr>
              <a:t>előnyök:</a:t>
            </a:r>
            <a:endParaRPr lang="ru-RU" sz="3200" dirty="0">
              <a:solidFill>
                <a:srgbClr val="4290A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564904"/>
            <a:ext cx="5040560" cy="2924944"/>
          </a:xfrm>
        </p:spPr>
        <p:txBody>
          <a:bodyPr>
            <a:normAutofit/>
          </a:bodyPr>
          <a:lstStyle/>
          <a:p>
            <a:pPr>
              <a:lnSpc>
                <a:spcPts val="2400"/>
              </a:lnSpc>
              <a:buNone/>
            </a:pPr>
            <a:r>
              <a:rPr lang="hu-H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1. Széleskörű alkalmazhatóság.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ts val="2400"/>
              </a:lnSpc>
              <a:buNone/>
            </a:pPr>
            <a:r>
              <a:rPr lang="hu-H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2. Az epidermisz épségének megőrzése.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8000">
              <a:lnSpc>
                <a:spcPts val="2400"/>
              </a:lnSpc>
              <a:buNone/>
            </a:pPr>
            <a:r>
              <a:rPr lang="hu-H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3. A kozmetikai szerek használatának </a:t>
            </a:r>
          </a:p>
          <a:p>
            <a:pPr marL="288000">
              <a:lnSpc>
                <a:spcPts val="2400"/>
              </a:lnSpc>
              <a:buNone/>
            </a:pPr>
            <a:r>
              <a:rPr lang="hu-H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jótékony hatása többszörösen felerősödik.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ts val="2400"/>
              </a:lnSpc>
              <a:buNone/>
            </a:pPr>
            <a:r>
              <a:rPr lang="hu-H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4. A kezelés fájdalommentes.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ts val="2400"/>
              </a:lnSpc>
              <a:buNone/>
            </a:pPr>
            <a:r>
              <a:rPr lang="hu-H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5. Nincsenek mellékhatások.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ts val="2400"/>
              </a:lnSpc>
              <a:buNone/>
            </a:pPr>
            <a:r>
              <a:rPr lang="hu-H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6. A kozmetikumok lényegesen takarékosabb felhasználása.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916832"/>
            <a:ext cx="288000" cy="369332"/>
          </a:xfrm>
          <a:prstGeom prst="rect">
            <a:avLst/>
          </a:prstGeom>
          <a:solidFill>
            <a:srgbClr val="FF3399"/>
          </a:solidFill>
        </p:spPr>
        <p:txBody>
          <a:bodyPr wrap="square">
            <a:spAutoFit/>
          </a:bodyPr>
          <a:lstStyle/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2132856"/>
            <a:ext cx="288000" cy="369332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3394"/>
            <a:ext cx="8229600" cy="706090"/>
          </a:xfrm>
        </p:spPr>
        <p:txBody>
          <a:bodyPr>
            <a:normAutofit/>
          </a:bodyPr>
          <a:lstStyle/>
          <a:p>
            <a:r>
              <a:rPr lang="hu-HU" sz="3200" b="1" dirty="0">
                <a:solidFill>
                  <a:schemeClr val="bg1"/>
                </a:solidFill>
              </a:rPr>
              <a:t>Mezoroller +</a:t>
            </a:r>
            <a:endParaRPr lang="ru-RU" sz="3200" dirty="0">
              <a:solidFill>
                <a:schemeClr val="bg1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683568" y="867563"/>
          <a:ext cx="7859216" cy="6153010"/>
        </p:xfrm>
        <a:graphic>
          <a:graphicData uri="http://schemas.openxmlformats.org/drawingml/2006/table">
            <a:tbl>
              <a:tblPr firstRow="1" bandRow="1">
                <a:tableStyleId>{AF606853-7671-496A-8E4F-DF71F8EC918B}</a:tableStyleId>
              </a:tblPr>
              <a:tblGrid>
                <a:gridCol w="39296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96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19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Cél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Ajánlott kozmetikai szerek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3635">
                <a:tc>
                  <a:txBody>
                    <a:bodyPr/>
                    <a:lstStyle/>
                    <a:p>
                      <a:pPr marL="180000" algn="just">
                        <a:lnSpc>
                          <a:spcPts val="1000"/>
                        </a:lnSpc>
                        <a:spcAft>
                          <a:spcPts val="1000"/>
                        </a:spcAft>
                      </a:pPr>
                      <a:r>
                        <a:rPr lang="hu-HU" sz="1400" dirty="0"/>
                        <a:t>Arcfeszesítés</a:t>
                      </a:r>
                      <a:endParaRPr lang="ru-RU" sz="1400" dirty="0"/>
                    </a:p>
                    <a:p>
                      <a:pPr marL="180000" algn="just">
                        <a:lnSpc>
                          <a:spcPts val="1000"/>
                        </a:lnSpc>
                        <a:spcAft>
                          <a:spcPts val="1000"/>
                        </a:spcAft>
                      </a:pPr>
                      <a:r>
                        <a:rPr lang="hu-HU" sz="1400" dirty="0"/>
                        <a:t>Az arc kontúrjának javítása</a:t>
                      </a:r>
                      <a:endParaRPr lang="ru-RU" sz="1400" dirty="0"/>
                    </a:p>
                    <a:p>
                      <a:pPr marL="180000" algn="just">
                        <a:lnSpc>
                          <a:spcPts val="1000"/>
                        </a:lnSpc>
                        <a:spcAft>
                          <a:spcPts val="1000"/>
                        </a:spcAft>
                      </a:pPr>
                      <a:r>
                        <a:rPr lang="hu-HU" sz="1400" dirty="0"/>
                        <a:t>Az arcbőr tömörítése, erősítése</a:t>
                      </a:r>
                      <a:endParaRPr lang="en-US" sz="1400" dirty="0"/>
                    </a:p>
                    <a:p>
                      <a:pPr marL="180000" algn="just">
                        <a:lnSpc>
                          <a:spcPts val="1000"/>
                        </a:lnSpc>
                        <a:spcAft>
                          <a:spcPts val="1000"/>
                        </a:spcAft>
                      </a:pPr>
                      <a:endParaRPr lang="en-US" sz="1200" dirty="0"/>
                    </a:p>
                    <a:p>
                      <a:pPr marL="180000" algn="just">
                        <a:lnSpc>
                          <a:spcPts val="1000"/>
                        </a:lnSpc>
                        <a:spcAft>
                          <a:spcPts val="1000"/>
                        </a:spcAft>
                      </a:pPr>
                      <a:endParaRPr lang="en-US" sz="1200" dirty="0"/>
                    </a:p>
                    <a:p>
                      <a:pPr marL="180000" algn="just">
                        <a:lnSpc>
                          <a:spcPts val="1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249"/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l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hu-HU" sz="1400" dirty="0"/>
                        <a:t>NANO </a:t>
                      </a:r>
                      <a:r>
                        <a:rPr lang="hu-HU" sz="140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CORRECTOR – </a:t>
                      </a:r>
                      <a:r>
                        <a:rPr lang="hu-HU" sz="1400" dirty="0"/>
                        <a:t>lifting</a:t>
                      </a:r>
                      <a:r>
                        <a:rPr lang="hu-HU" sz="1400" baseline="0" dirty="0"/>
                        <a:t> hatás.</a:t>
                      </a:r>
                      <a:endParaRPr lang="ru-RU" sz="1400" dirty="0"/>
                    </a:p>
                    <a:p>
                      <a:pPr marL="180000" algn="l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hu-HU" sz="1400" dirty="0"/>
                        <a:t>Tápláló regeneráló éjszakai krém</a:t>
                      </a:r>
                      <a:r>
                        <a:rPr lang="hu-HU" sz="1400" baseline="0" dirty="0"/>
                        <a:t> a</a:t>
                      </a:r>
                      <a:r>
                        <a:rPr lang="hu-HU" sz="1400" dirty="0"/>
                        <a:t> Tengeri Kollagén sorozatból.</a:t>
                      </a:r>
                      <a:endParaRPr lang="ru-RU" sz="1400" dirty="0"/>
                    </a:p>
                    <a:p>
                      <a:pPr marL="180000" algn="l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hu-HU" sz="1400" dirty="0"/>
                        <a:t>Intenzív lifting krém az Aktív Kollagén sorozatból.</a:t>
                      </a:r>
                      <a:endParaRPr lang="ru-RU" sz="1400" dirty="0"/>
                    </a:p>
                    <a:p>
                      <a:pPr marL="180000" algn="l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hu-HU" sz="1400" dirty="0"/>
                        <a:t>Erősítő és feszesítő emulzió az arcra és a nyakra az Aktív Kollagén sorozatból.</a:t>
                      </a:r>
                      <a:endParaRPr lang="ru-RU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24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13510">
                <a:tc>
                  <a:txBody>
                    <a:bodyPr/>
                    <a:lstStyle/>
                    <a:p>
                      <a:pPr marL="180000" algn="just">
                        <a:lnSpc>
                          <a:spcPts val="1000"/>
                        </a:lnSpc>
                        <a:spcAft>
                          <a:spcPts val="1000"/>
                        </a:spcAft>
                      </a:pPr>
                      <a:r>
                        <a:rPr lang="hu-HU" sz="1400" dirty="0"/>
                        <a:t>A ráncok eltüntetése és kialakulásuk megelőzése</a:t>
                      </a:r>
                      <a:endParaRPr lang="ru-RU" sz="1400" dirty="0"/>
                    </a:p>
                    <a:p>
                      <a:pPr marL="180000" algn="just">
                        <a:lnSpc>
                          <a:spcPts val="1000"/>
                        </a:lnSpc>
                        <a:spcAft>
                          <a:spcPts val="1000"/>
                        </a:spcAft>
                      </a:pPr>
                      <a:r>
                        <a:rPr lang="hu-HU" sz="1400" dirty="0"/>
                        <a:t>A bőr megújítása, fiatalítása</a:t>
                      </a:r>
                      <a:endParaRPr lang="ru-RU" sz="1400" dirty="0"/>
                    </a:p>
                    <a:p>
                      <a:pPr marL="180000" algn="just">
                        <a:lnSpc>
                          <a:spcPts val="1000"/>
                        </a:lnSpc>
                        <a:spcAft>
                          <a:spcPts val="1000"/>
                        </a:spcAft>
                      </a:pPr>
                      <a:r>
                        <a:rPr lang="hu-HU" sz="1400" dirty="0"/>
                        <a:t>A kollagéntermelés</a:t>
                      </a:r>
                      <a:r>
                        <a:rPr lang="hu-HU" sz="1400" baseline="0" dirty="0"/>
                        <a:t> serkentése</a:t>
                      </a:r>
                      <a:endParaRPr lang="en-US" sz="1400" dirty="0"/>
                    </a:p>
                    <a:p>
                      <a:pPr marL="180000" algn="just">
                        <a:lnSpc>
                          <a:spcPts val="1000"/>
                        </a:lnSpc>
                        <a:spcAft>
                          <a:spcPts val="1000"/>
                        </a:spcAft>
                      </a:pPr>
                      <a:endParaRPr lang="en-US" sz="1200" dirty="0"/>
                    </a:p>
                    <a:p>
                      <a:pPr marL="180000" algn="just">
                        <a:lnSpc>
                          <a:spcPts val="1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hu-HU" sz="1200" dirty="0"/>
                        <a:t>N</a:t>
                      </a:r>
                      <a:r>
                        <a:rPr lang="hu-HU" sz="1400" dirty="0"/>
                        <a:t>ANO CORRECTOR </a:t>
                      </a:r>
                      <a:r>
                        <a:rPr lang="hu-HU" sz="140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– botox hatás</a:t>
                      </a:r>
                      <a:endParaRPr lang="ru-RU" sz="1400" dirty="0"/>
                    </a:p>
                    <a:p>
                      <a:pPr marL="180000" algn="l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hu-HU" sz="1400" dirty="0"/>
                        <a:t>Tápláló regeneráló éjszakai krém</a:t>
                      </a:r>
                      <a:r>
                        <a:rPr lang="hu-HU" sz="1400" baseline="0" dirty="0"/>
                        <a:t> a</a:t>
                      </a:r>
                      <a:r>
                        <a:rPr lang="hu-HU" sz="1400" dirty="0"/>
                        <a:t> Tengeri Kollagén sorozatból.</a:t>
                      </a:r>
                      <a:endParaRPr lang="ru-RU" sz="1400" dirty="0"/>
                    </a:p>
                    <a:p>
                      <a:pPr marL="180000" marR="0" indent="0" algn="l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Fiatalító </a:t>
                      </a:r>
                      <a:r>
                        <a:rPr lang="hu-HU" sz="1400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energetizáló</a:t>
                      </a:r>
                      <a:r>
                        <a:rPr lang="hu-HU" sz="140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emulzió a </a:t>
                      </a:r>
                      <a:r>
                        <a:rPr lang="hu-HU" sz="1400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Zhenfei</a:t>
                      </a:r>
                      <a:r>
                        <a:rPr lang="hu-HU" sz="140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perfekt </a:t>
                      </a:r>
                      <a:r>
                        <a:rPr lang="hu-HU" sz="1400" dirty="0"/>
                        <a:t>sorozatból.</a:t>
                      </a:r>
                      <a:endParaRPr lang="ru-RU" sz="1400" dirty="0"/>
                    </a:p>
                    <a:p>
                      <a:pPr marL="180000" algn="l">
                        <a:lnSpc>
                          <a:spcPts val="1000"/>
                        </a:lnSpc>
                        <a:spcAft>
                          <a:spcPts val="1000"/>
                        </a:spcAft>
                      </a:pPr>
                      <a:r>
                        <a:rPr lang="hu-HU" sz="140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Intenzív ránctalanító krém a </a:t>
                      </a:r>
                      <a:r>
                        <a:rPr lang="hu-HU" sz="1400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Zhenfei</a:t>
                      </a:r>
                      <a:r>
                        <a:rPr lang="hu-HU" sz="140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perfekt </a:t>
                      </a:r>
                      <a:r>
                        <a:rPr lang="hu-HU" sz="1400" dirty="0"/>
                        <a:t>sorozatból.</a:t>
                      </a:r>
                      <a:endParaRPr lang="ru-RU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3212">
                <a:tc>
                  <a:txBody>
                    <a:bodyPr/>
                    <a:lstStyle/>
                    <a:p>
                      <a:pPr marL="180000" algn="just">
                        <a:lnSpc>
                          <a:spcPts val="1000"/>
                        </a:lnSpc>
                        <a:spcAft>
                          <a:spcPts val="1000"/>
                        </a:spcAft>
                      </a:pPr>
                      <a:r>
                        <a:rPr lang="hu-HU" sz="1400" dirty="0"/>
                        <a:t>A pigmentáció megszüntetése.</a:t>
                      </a:r>
                      <a:endParaRPr lang="ru-RU" sz="1400" dirty="0"/>
                    </a:p>
                    <a:p>
                      <a:pPr marL="180000" algn="just">
                        <a:lnSpc>
                          <a:spcPts val="1000"/>
                        </a:lnSpc>
                        <a:spcAft>
                          <a:spcPts val="1000"/>
                        </a:spcAft>
                      </a:pPr>
                      <a:r>
                        <a:rPr lang="hu-HU" sz="1400" dirty="0"/>
                        <a:t>A melanintermelés szabályozása</a:t>
                      </a:r>
                      <a:endParaRPr lang="ru-RU" sz="1400" dirty="0"/>
                    </a:p>
                    <a:p>
                      <a:pPr marL="180000" algn="just">
                        <a:lnSpc>
                          <a:spcPts val="1000"/>
                        </a:lnSpc>
                        <a:spcAft>
                          <a:spcPts val="1000"/>
                        </a:spcAft>
                      </a:pPr>
                      <a:r>
                        <a:rPr lang="hu-HU" sz="1400" dirty="0"/>
                        <a:t>A bőr védő funkciójának helyreállítása</a:t>
                      </a:r>
                      <a:endParaRPr lang="ru-RU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l">
                        <a:lnSpc>
                          <a:spcPts val="1000"/>
                        </a:lnSpc>
                        <a:spcAft>
                          <a:spcPts val="1000"/>
                        </a:spcAft>
                      </a:pPr>
                      <a:r>
                        <a:rPr lang="hu-HU" sz="140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Halványító arckrém a Solution sorozatból.</a:t>
                      </a:r>
                      <a:endParaRPr lang="ru-RU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70710">
                <a:tc>
                  <a:txBody>
                    <a:bodyPr/>
                    <a:lstStyle/>
                    <a:p>
                      <a:pPr marL="180000" algn="just">
                        <a:lnSpc>
                          <a:spcPts val="1000"/>
                        </a:lnSpc>
                        <a:spcAft>
                          <a:spcPts val="1000"/>
                        </a:spcAft>
                      </a:pPr>
                      <a:r>
                        <a:rPr lang="hu-HU" sz="1400" dirty="0"/>
                        <a:t>A test bőrén jelentkező ernyedt barázdák eltávolítása</a:t>
                      </a:r>
                      <a:endParaRPr lang="ru-RU" sz="1400" dirty="0"/>
                    </a:p>
                    <a:p>
                      <a:pPr marL="180000" algn="just">
                        <a:lnSpc>
                          <a:spcPts val="1000"/>
                        </a:lnSpc>
                        <a:spcAft>
                          <a:spcPts val="1000"/>
                        </a:spcAft>
                      </a:pPr>
                      <a:r>
                        <a:rPr lang="hu-HU" sz="1400" dirty="0"/>
                        <a:t>A bőr feszességének és rugalmasságának növelése</a:t>
                      </a:r>
                      <a:endParaRPr lang="ru-RU" sz="1400" dirty="0"/>
                    </a:p>
                    <a:p>
                      <a:pPr marL="180000" algn="just">
                        <a:lnSpc>
                          <a:spcPts val="1000"/>
                        </a:lnSpc>
                        <a:spcAft>
                          <a:spcPts val="1000"/>
                        </a:spcAft>
                      </a:pPr>
                      <a:r>
                        <a:rPr lang="hu-HU" sz="1400" dirty="0"/>
                        <a:t>A </a:t>
                      </a:r>
                      <a:r>
                        <a:rPr lang="hu-HU" sz="1400" dirty="0" err="1"/>
                        <a:t>cellulitisz</a:t>
                      </a:r>
                      <a:r>
                        <a:rPr lang="hu-HU" sz="1400" dirty="0"/>
                        <a:t> leküzdése</a:t>
                      </a:r>
                      <a:endParaRPr lang="en-US" sz="1400" dirty="0"/>
                    </a:p>
                    <a:p>
                      <a:pPr marL="180000" algn="just">
                        <a:lnSpc>
                          <a:spcPts val="1000"/>
                        </a:lnSpc>
                        <a:spcAft>
                          <a:spcPts val="1000"/>
                        </a:spcAft>
                      </a:pPr>
                      <a:endParaRPr lang="en-US" sz="1200" dirty="0"/>
                    </a:p>
                    <a:p>
                      <a:pPr marL="180000" algn="just">
                        <a:lnSpc>
                          <a:spcPts val="1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80000" algn="l" defTabSz="914400" rtl="0" eaLnBrk="1" latinLnBrk="0" hangingPunct="1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hu-HU" sz="140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Cellulitisz elleni krém </a:t>
                      </a:r>
                      <a:r>
                        <a:rPr lang="hu-HU" sz="1400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tahua</a:t>
                      </a:r>
                      <a:r>
                        <a:rPr lang="hu-HU" sz="140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kivonattal a </a:t>
                      </a:r>
                      <a:r>
                        <a:rPr lang="hu-HU" sz="1400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Model</a:t>
                      </a:r>
                      <a:r>
                        <a:rPr lang="hu-HU" sz="140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400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Up</a:t>
                      </a:r>
                      <a:r>
                        <a:rPr lang="hu-HU" sz="140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sorozatból.</a:t>
                      </a:r>
                      <a:endParaRPr lang="ru-RU" sz="14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80000" algn="l">
                        <a:lnSpc>
                          <a:spcPts val="1000"/>
                        </a:lnSpc>
                        <a:spcAft>
                          <a:spcPts val="1000"/>
                        </a:spcAft>
                      </a:pPr>
                      <a:r>
                        <a:rPr lang="hu-HU" sz="1400" dirty="0"/>
                        <a:t>Narancsbőr elleni összetétel a </a:t>
                      </a:r>
                      <a:r>
                        <a:rPr lang="hu-HU" sz="1400" dirty="0" err="1"/>
                        <a:t>Model</a:t>
                      </a:r>
                      <a:r>
                        <a:rPr lang="hu-HU" sz="1400" dirty="0"/>
                        <a:t> </a:t>
                      </a:r>
                      <a:r>
                        <a:rPr lang="hu-HU" sz="1400" dirty="0" err="1"/>
                        <a:t>Up</a:t>
                      </a:r>
                      <a:r>
                        <a:rPr lang="hu-HU" sz="1400" dirty="0"/>
                        <a:t> sorozatból.</a:t>
                      </a:r>
                      <a:endParaRPr lang="ru-RU" sz="1400" dirty="0"/>
                    </a:p>
                    <a:p>
                      <a:pPr marL="180000" algn="l">
                        <a:lnSpc>
                          <a:spcPts val="1000"/>
                        </a:lnSpc>
                        <a:spcAft>
                          <a:spcPts val="1000"/>
                        </a:spcAft>
                      </a:pPr>
                      <a:r>
                        <a:rPr lang="hu-HU" sz="1400" dirty="0"/>
                        <a:t>Formaalakító krém a mell feszességére a </a:t>
                      </a:r>
                      <a:r>
                        <a:rPr lang="hu-HU" sz="1400" dirty="0" err="1"/>
                        <a:t>Model</a:t>
                      </a:r>
                      <a:r>
                        <a:rPr lang="hu-HU" sz="1400" dirty="0"/>
                        <a:t> </a:t>
                      </a:r>
                      <a:r>
                        <a:rPr lang="hu-HU" sz="1400" dirty="0" err="1"/>
                        <a:t>Up</a:t>
                      </a:r>
                      <a:r>
                        <a:rPr lang="hu-HU" sz="1400" dirty="0"/>
                        <a:t> sorozatból.</a:t>
                      </a:r>
                      <a:endParaRPr lang="ru-RU" sz="1400" dirty="0"/>
                    </a:p>
                    <a:p>
                      <a:pPr marL="180000" algn="l">
                        <a:lnSpc>
                          <a:spcPts val="1000"/>
                        </a:lnSpc>
                        <a:spcAft>
                          <a:spcPts val="1000"/>
                        </a:spcAft>
                      </a:pPr>
                      <a:r>
                        <a:rPr lang="hu-HU" sz="140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Cellulitisz elleni erősítő gél </a:t>
                      </a:r>
                      <a:r>
                        <a:rPr lang="hu-HU" sz="1400" dirty="0"/>
                        <a:t>az Aktív Kollagén sorozatból.</a:t>
                      </a:r>
                      <a:endParaRPr lang="ru-RU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39554" y="2924944"/>
            <a:ext cx="1858522" cy="369332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pPr>
              <a:buNone/>
            </a:pPr>
            <a:r>
              <a:rPr lang="hu-HU" b="1" dirty="0">
                <a:solidFill>
                  <a:schemeClr val="bg1"/>
                </a:solidFill>
              </a:rPr>
              <a:t>„Oroszlánráncok”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39552" y="2435736"/>
            <a:ext cx="2592288" cy="369332"/>
          </a:xfrm>
          <a:prstGeom prst="rect">
            <a:avLst/>
          </a:prstGeom>
          <a:solidFill>
            <a:srgbClr val="4290A2"/>
          </a:solidFill>
        </p:spPr>
        <p:txBody>
          <a:bodyPr wrap="square">
            <a:spAutoFit/>
          </a:bodyPr>
          <a:lstStyle/>
          <a:p>
            <a:pPr>
              <a:buNone/>
            </a:pPr>
            <a:endParaRPr lang="ru-RU" dirty="0">
              <a:solidFill>
                <a:srgbClr val="4290A2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539552" y="3933056"/>
            <a:ext cx="2592288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buNone/>
            </a:pPr>
            <a:endParaRPr lang="ru-RU" dirty="0">
              <a:solidFill>
                <a:srgbClr val="4290A2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2420888"/>
            <a:ext cx="22519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hu-HU" b="1" dirty="0">
                <a:solidFill>
                  <a:schemeClr val="bg1"/>
                </a:solidFill>
              </a:rPr>
              <a:t>„Gondolkodó ráncok”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24544" y="476673"/>
            <a:ext cx="5688632" cy="1224136"/>
          </a:xfrm>
        </p:spPr>
        <p:txBody>
          <a:bodyPr>
            <a:noAutofit/>
          </a:bodyPr>
          <a:lstStyle/>
          <a:p>
            <a:r>
              <a:rPr lang="hu-HU" sz="2700" b="1" dirty="0">
                <a:solidFill>
                  <a:srgbClr val="4290A2"/>
                </a:solidFill>
              </a:rPr>
              <a:t>Mezoroller + </a:t>
            </a:r>
            <a:br>
              <a:rPr lang="hu-HU" sz="2700" b="1" dirty="0">
                <a:solidFill>
                  <a:srgbClr val="4290A2"/>
                </a:solidFill>
              </a:rPr>
            </a:br>
            <a:r>
              <a:rPr lang="hu-HU" sz="2700" b="1" dirty="0">
                <a:solidFill>
                  <a:srgbClr val="4290A2"/>
                </a:solidFill>
              </a:rPr>
              <a:t>NANO</a:t>
            </a:r>
            <a:r>
              <a:rPr lang="en-US" sz="2700" b="1" dirty="0">
                <a:solidFill>
                  <a:srgbClr val="4290A2"/>
                </a:solidFill>
              </a:rPr>
              <a:t> </a:t>
            </a:r>
            <a:r>
              <a:rPr lang="hu-HU" sz="2700" b="1" dirty="0">
                <a:solidFill>
                  <a:srgbClr val="4290A2"/>
                </a:solidFill>
              </a:rPr>
              <a:t>CORRECTOR – </a:t>
            </a:r>
            <a:br>
              <a:rPr lang="hu-HU" sz="2700" b="1" dirty="0">
                <a:solidFill>
                  <a:srgbClr val="4290A2"/>
                </a:solidFill>
              </a:rPr>
            </a:br>
            <a:r>
              <a:rPr lang="hu-HU" sz="2700" b="1" dirty="0" err="1">
                <a:solidFill>
                  <a:srgbClr val="4290A2"/>
                </a:solidFill>
              </a:rPr>
              <a:t>botox</a:t>
            </a:r>
            <a:r>
              <a:rPr lang="hu-HU" sz="2700" b="1" dirty="0">
                <a:solidFill>
                  <a:srgbClr val="4290A2"/>
                </a:solidFill>
              </a:rPr>
              <a:t> hatás a mimikai ráncok ellen</a:t>
            </a:r>
            <a:endParaRPr lang="ru-RU" sz="2700" dirty="0">
              <a:solidFill>
                <a:srgbClr val="4290A2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39552" y="3933056"/>
            <a:ext cx="2592288" cy="432048"/>
          </a:xfrm>
        </p:spPr>
        <p:txBody>
          <a:bodyPr>
            <a:normAutofit/>
          </a:bodyPr>
          <a:lstStyle/>
          <a:p>
            <a:pPr marL="0">
              <a:buNone/>
            </a:pPr>
            <a:r>
              <a:rPr lang="hu-HU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„Orr-ajak redők”</a:t>
            </a:r>
            <a:endParaRPr lang="ru-RU" sz="1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3429000"/>
            <a:ext cx="19164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b="1" dirty="0">
                <a:solidFill>
                  <a:srgbClr val="92D050"/>
                </a:solidFill>
              </a:rPr>
              <a:t>«Гусиные лапки»</a:t>
            </a:r>
            <a:endParaRPr lang="ru-RU" dirty="0">
              <a:solidFill>
                <a:srgbClr val="92D050"/>
              </a:solidFill>
            </a:endParaRPr>
          </a:p>
        </p:txBody>
      </p:sp>
      <p:cxnSp>
        <p:nvCxnSpPr>
          <p:cNvPr id="19" name="Соединительная линия уступом 18"/>
          <p:cNvCxnSpPr/>
          <p:nvPr/>
        </p:nvCxnSpPr>
        <p:spPr>
          <a:xfrm flipV="1">
            <a:off x="3059832" y="1124744"/>
            <a:ext cx="2016224" cy="1512168"/>
          </a:xfrm>
          <a:prstGeom prst="bentConnector3">
            <a:avLst>
              <a:gd name="adj1" fmla="val 50000"/>
            </a:avLst>
          </a:prstGeom>
          <a:ln w="12700">
            <a:solidFill>
              <a:srgbClr val="4290A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Соединительная линия уступом 22"/>
          <p:cNvCxnSpPr>
            <a:stCxn id="8" idx="3"/>
          </p:cNvCxnSpPr>
          <p:nvPr/>
        </p:nvCxnSpPr>
        <p:spPr>
          <a:xfrm flipV="1">
            <a:off x="2398076" y="1844826"/>
            <a:ext cx="3398062" cy="1264784"/>
          </a:xfrm>
          <a:prstGeom prst="bentConnector3">
            <a:avLst>
              <a:gd name="adj1" fmla="val 50000"/>
            </a:avLst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Соединительная линия уступом 32"/>
          <p:cNvCxnSpPr>
            <a:stCxn id="40" idx="3"/>
          </p:cNvCxnSpPr>
          <p:nvPr/>
        </p:nvCxnSpPr>
        <p:spPr>
          <a:xfrm flipV="1">
            <a:off x="2058558" y="2420890"/>
            <a:ext cx="2369426" cy="1192776"/>
          </a:xfrm>
          <a:prstGeom prst="bentConnector3">
            <a:avLst>
              <a:gd name="adj1" fmla="val 50000"/>
            </a:avLst>
          </a:prstGeom>
          <a:ln w="127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Соединительная линия уступом 34"/>
          <p:cNvCxnSpPr>
            <a:stCxn id="45" idx="3"/>
          </p:cNvCxnSpPr>
          <p:nvPr/>
        </p:nvCxnSpPr>
        <p:spPr>
          <a:xfrm flipV="1">
            <a:off x="3131840" y="3861048"/>
            <a:ext cx="3744416" cy="256674"/>
          </a:xfrm>
          <a:prstGeom prst="bentConnector3">
            <a:avLst>
              <a:gd name="adj1" fmla="val 50000"/>
            </a:avLst>
          </a:prstGeom>
          <a:ln w="127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539552" y="3429000"/>
            <a:ext cx="1519006" cy="36933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hu-H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„Szarkalábak”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1158</TotalTime>
  <Words>770</Words>
  <Application>Microsoft Office PowerPoint</Application>
  <PresentationFormat>Diavetítés a képernyőre (4:3 oldalarány)</PresentationFormat>
  <Paragraphs>109</Paragraphs>
  <Slides>13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6" baseType="lpstr">
      <vt:lpstr>Arial</vt:lpstr>
      <vt:lpstr>Calibri</vt:lpstr>
      <vt:lpstr>Тема Office</vt:lpstr>
      <vt:lpstr>TianDe mezoroller: a szépségért többé nem kell áldozatot hozni!</vt:lpstr>
      <vt:lpstr>Mezoroller: kollagén indukciós terápia</vt:lpstr>
      <vt:lpstr>Laza kézmozdulatokkal fiatalítsa vissza bőrét!</vt:lpstr>
      <vt:lpstr>A kozmetikai szerek házhozszállítása</vt:lpstr>
      <vt:lpstr>A mezoroller segít:</vt:lpstr>
      <vt:lpstr>A mezoroller használata:</vt:lpstr>
      <vt:lpstr>A mezoroller használatával járó előnyök:</vt:lpstr>
      <vt:lpstr>Mezoroller +</vt:lpstr>
      <vt:lpstr>Mezoroller +  NANO CORRECTOR –  botox hatás a mimikai ráncok ellen</vt:lpstr>
      <vt:lpstr>NANO CORRECTOR – botox hatás –  a botox injekciók veszélytelen alternatívája</vt:lpstr>
      <vt:lpstr>A nanokorrektor használata:</vt:lpstr>
      <vt:lpstr>Mezoroller + NANO CORRECTOR  lifting hatás az arcbőr sebészeti eljárással történő feszesítése helyett</vt:lpstr>
      <vt:lpstr>PowerPoint-bemutató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Design8</dc:creator>
  <cp:lastModifiedBy>Marianna Fórizs</cp:lastModifiedBy>
  <cp:revision>120</cp:revision>
  <dcterms:created xsi:type="dcterms:W3CDTF">2013-07-10T02:19:38Z</dcterms:created>
  <dcterms:modified xsi:type="dcterms:W3CDTF">2020-03-21T12:38:33Z</dcterms:modified>
</cp:coreProperties>
</file>